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9" r:id="rId6"/>
    <p:sldId id="260" r:id="rId7"/>
    <p:sldId id="25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73" r:id="rId31"/>
    <p:sldId id="272" r:id="rId32"/>
    <p:sldId id="274" r:id="rId33"/>
    <p:sldId id="295" r:id="rId34"/>
    <p:sldId id="277" r:id="rId35"/>
    <p:sldId id="278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CE7E0-3832-BAA4-C6AE-AEB847ED0D5B}" v="242" dt="2024-03-05T16:23:05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56" autoAdjust="0"/>
    <p:restoredTop sz="90727" autoAdjust="0"/>
  </p:normalViewPr>
  <p:slideViewPr>
    <p:cSldViewPr snapToGrid="0">
      <p:cViewPr varScale="1">
        <p:scale>
          <a:sx n="67" d="100"/>
          <a:sy n="67" d="100"/>
        </p:scale>
        <p:origin x="2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Navegadores Mobile - 2020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5B1-4EDD-9CBB-CA7CFD699C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5B1-4EDD-9CBB-CA7CFD699C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5B1-4EDD-9CBB-CA7CFD699C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5B1-4EDD-9CBB-CA7CFD699C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Planilha1!$A$2:$A$5</c:f>
              <c:strCache>
                <c:ptCount val="4"/>
                <c:pt idx="0">
                  <c:v>Chrome</c:v>
                </c:pt>
                <c:pt idx="1">
                  <c:v>Safari</c:v>
                </c:pt>
                <c:pt idx="2">
                  <c:v>Samsung Internet</c:v>
                </c:pt>
                <c:pt idx="3">
                  <c:v>Opera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 formatCode="0.00%">
                  <c:v>61.7</c:v>
                </c:pt>
                <c:pt idx="1">
                  <c:v>22.84</c:v>
                </c:pt>
                <c:pt idx="2">
                  <c:v>4.79</c:v>
                </c:pt>
                <c:pt idx="3">
                  <c:v>2.14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3-478B-83BF-6FAE0EAF7D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940965712619245"/>
          <c:y val="0.34553629023837645"/>
          <c:w val="0.23904633132979589"/>
          <c:h val="0.32599128849777415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Navegadores Desktop - 2020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7F-41A3-984B-F2847486F4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7F-41A3-984B-F2847486F4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7F-41A3-984B-F2847486F4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47F-41A3-984B-F2847486F43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Planilha1!$A$2:$A$5</c:f>
              <c:strCache>
                <c:ptCount val="4"/>
                <c:pt idx="0">
                  <c:v>Chrome</c:v>
                </c:pt>
                <c:pt idx="1">
                  <c:v>Mozila Firefox</c:v>
                </c:pt>
                <c:pt idx="2">
                  <c:v>Safari</c:v>
                </c:pt>
                <c:pt idx="3">
                  <c:v>Edge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 formatCode="0.00%">
                  <c:v>68.78</c:v>
                </c:pt>
                <c:pt idx="1">
                  <c:v>9.8699999999999992</c:v>
                </c:pt>
                <c:pt idx="2">
                  <c:v>4.7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3-478B-83BF-6FAE0EAF7D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252246820546014"/>
          <c:y val="0.35994494694514761"/>
          <c:w val="0.18835472444093473"/>
          <c:h val="0.31924922247509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7FA0-B0D6-4CC1-BC4A-3BC1186A0973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FAFCC-9D5E-4D0F-97E3-E9851924F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02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a Segunda Guerra Mundial o telégrafo foi muito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utizado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envio de mensagens em código Morse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encriptadas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vez da utilização dos sistemas de rádio. Ao longo dos anos o Código Morse, proposto por Samuel Morse, foi sofrendo alterações. Atualmente este tipo de comunicação já não é utilizado.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34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99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Modelo OSI e a Arquitetura TCP/IP são dois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modelos de referência para redes de computadores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Eles são usados para descrever as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camadas e funções envolvidas na comunicação entre computadores em uma rede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o Modelo OSI é um modelo teórico que divide a comunicação em sete camadas, cada uma com uma função específica. Por outro lado, a Arquitetura TCP/IP é um modelo mais prático que divide a comunicação em quatro camadas.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09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0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897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Melhorias</a:t>
            </a:r>
            <a:r>
              <a:rPr lang="pt-BR" baseline="0" dirty="0" smtClean="0"/>
              <a:t> significativas em relação ao </a:t>
            </a:r>
            <a:r>
              <a:rPr lang="pt-BR" baseline="0" dirty="0" err="1" smtClean="0"/>
              <a:t>Mosaic</a:t>
            </a:r>
            <a:r>
              <a:rPr lang="pt-BR" baseline="0" dirty="0" smtClean="0"/>
              <a:t> se tornando o mais popular na década de 90 sendo o concorrente do Internet Explorer em  1995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123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principal vantagem que essa ferramenta trazia era a capacidade de exibir o e-mail em formato 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62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CSS - Linguagem de estilo que auxilia no visual</a:t>
            </a:r>
            <a:r>
              <a:rPr lang="pt-BR" baseline="0" dirty="0" smtClean="0"/>
              <a:t> e construção das páginas.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757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CSS - Linguagem de estilo que auxilia no visual</a:t>
            </a:r>
            <a:r>
              <a:rPr lang="pt-BR" baseline="0" dirty="0" smtClean="0"/>
              <a:t> e construção das páginas.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248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CSS - Linguagem de estilo que auxilia no visual</a:t>
            </a:r>
            <a:r>
              <a:rPr lang="pt-BR" baseline="0" dirty="0" smtClean="0"/>
              <a:t> e construção das páginas.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85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Interconexão</a:t>
            </a:r>
            <a:r>
              <a:rPr lang="en-US" dirty="0"/>
              <a:t> entre </a:t>
            </a:r>
            <a:r>
              <a:rPr lang="en-US" dirty="0" err="1"/>
              <a:t>Canadá</a:t>
            </a:r>
            <a:r>
              <a:rPr lang="en-US" dirty="0"/>
              <a:t> à Irlanda,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instalado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442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 isso, os usuários tinham a praticidade de utilizar a internet sem a necessidade de instalar outro navegador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479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917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Permite navegação por abas</a:t>
            </a:r>
          </a:p>
          <a:p>
            <a:r>
              <a:rPr lang="pt-BR" dirty="0" smtClean="0"/>
              <a:t>Leve em relação aos outros navegadores</a:t>
            </a:r>
          </a:p>
          <a:p>
            <a:r>
              <a:rPr lang="pt-BR" dirty="0" smtClean="0"/>
              <a:t>Hoje em dia</a:t>
            </a:r>
            <a:r>
              <a:rPr lang="pt-BR" baseline="0" dirty="0" smtClean="0"/>
              <a:t> ainda é uma alternativa para dispositivos móveis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78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Navegação</a:t>
            </a:r>
            <a:r>
              <a:rPr lang="pt-BR" baseline="0" dirty="0" smtClean="0"/>
              <a:t> anônima (privada)</a:t>
            </a:r>
            <a:br>
              <a:rPr lang="pt-BR" baseline="0" dirty="0" smtClean="0"/>
            </a:br>
            <a:r>
              <a:rPr lang="pt-BR" baseline="0" dirty="0" smtClean="0"/>
              <a:t>Bloqueio de pop-ups</a:t>
            </a:r>
            <a:br>
              <a:rPr lang="pt-BR" baseline="0" dirty="0" smtClean="0"/>
            </a:br>
            <a:r>
              <a:rPr lang="pt-BR" baseline="0" dirty="0" smtClean="0"/>
              <a:t>Antes de lançar seu próprio navegador a Apple usava o Netscape como seu navegador.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081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46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Mais rápido;</a:t>
            </a:r>
          </a:p>
          <a:p>
            <a:r>
              <a:rPr lang="pt-BR" dirty="0" smtClean="0"/>
              <a:t>Seguro;</a:t>
            </a:r>
          </a:p>
          <a:p>
            <a:r>
              <a:rPr lang="pt-BR" dirty="0" smtClean="0"/>
              <a:t>Mais estável que</a:t>
            </a:r>
            <a:r>
              <a:rPr lang="pt-BR" baseline="0" dirty="0" smtClean="0"/>
              <a:t> os concorrentes;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92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Statcounter</a:t>
            </a:r>
            <a:r>
              <a:rPr lang="pt-BR" dirty="0" smtClean="0"/>
              <a:t> - empresa especializada na medição de audiência de produtos online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480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800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</a:t>
            </a:r>
            <a:r>
              <a:rPr lang="pt-BR" baseline="0" dirty="0"/>
              <a:t> ter acesso a um site, é necessário que ele esteja hospedado em um servidor que está ligado 24h e conectado a rede da internet</a:t>
            </a:r>
          </a:p>
          <a:p>
            <a:endParaRPr lang="pt-BR" baseline="0" dirty="0"/>
          </a:p>
          <a:p>
            <a:r>
              <a:rPr lang="pt-BR" baseline="0" dirty="0"/>
              <a:t>DNS – converte a </a:t>
            </a:r>
            <a:r>
              <a:rPr lang="pt-BR" baseline="0" dirty="0" err="1"/>
              <a:t>url</a:t>
            </a:r>
            <a:r>
              <a:rPr lang="pt-BR" baseline="0" dirty="0"/>
              <a:t> em um endereço de </a:t>
            </a:r>
            <a:r>
              <a:rPr lang="pt-BR" baseline="0" dirty="0" err="1"/>
              <a:t>ip</a:t>
            </a:r>
            <a:r>
              <a:rPr lang="pt-BR" baseline="0" dirty="0"/>
              <a:t> e desta forma é possível identificar onde está armazenado (servidor) está página da internet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435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</a:t>
            </a:r>
            <a:r>
              <a:rPr lang="pt-BR" baseline="0" dirty="0"/>
              <a:t> ter acesso a um site, é necessário que ele esteja hospedado em um servidor que está ligado 24h e conectado a rede da internet</a:t>
            </a:r>
          </a:p>
          <a:p>
            <a:endParaRPr lang="pt-BR" baseline="0" dirty="0"/>
          </a:p>
          <a:p>
            <a:r>
              <a:rPr lang="pt-BR" baseline="0" dirty="0"/>
              <a:t>DNS – converte a </a:t>
            </a:r>
            <a:r>
              <a:rPr lang="pt-BR" baseline="0" dirty="0" err="1"/>
              <a:t>url</a:t>
            </a:r>
            <a:r>
              <a:rPr lang="pt-BR" baseline="0" dirty="0"/>
              <a:t> em um endereço de </a:t>
            </a:r>
            <a:r>
              <a:rPr lang="pt-BR" baseline="0" dirty="0" err="1"/>
              <a:t>ip</a:t>
            </a:r>
            <a:r>
              <a:rPr lang="pt-BR" baseline="0" dirty="0"/>
              <a:t> e desta forma é possível identificar onde está armazenado (servidor) está página da internet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20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Desenvolvido a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pedido do exército dos Estados Unidos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seu laboratório de pesquisa balística</a:t>
            </a:r>
            <a:r>
              <a:rPr lang="pt-BR" sz="1200" b="0" i="0" kern="1200" dirty="0">
                <a:effectLst/>
                <a:cs typeface="+mn-lt"/>
              </a:rPr>
              <a:t/>
            </a:r>
            <a:br>
              <a:rPr lang="pt-BR" sz="1200" b="0" i="0" kern="1200" dirty="0">
                <a:effectLst/>
                <a:cs typeface="+mn-lt"/>
              </a:rPr>
            </a:br>
            <a:r>
              <a:rPr lang="pt-BR" sz="1200" b="0" i="0" kern="1200" dirty="0">
                <a:effectLst/>
                <a:cs typeface="+mn-lt"/>
              </a:rPr>
              <a:t/>
            </a:r>
            <a:br>
              <a:rPr lang="pt-BR" sz="1200" b="0" i="0" kern="1200" dirty="0">
                <a:effectLst/>
                <a:cs typeface="+mn-lt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Vídeo do ENIAC</a:t>
            </a: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https://youtu.be/k4oGI_dNaPc</a:t>
            </a:r>
          </a:p>
          <a:p>
            <a:pPr fontAlgn="base"/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m 1945, podemos citar a criação do computador ENIAC, que foi o primeiro computador digital eletrônico de grande escala. Sua capacidade de processamento era de 5.000 operações por segundo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sistema operacional utilizado pelo ENIAC era baseado em cartões perfurados, de forma que cada conjunto de furos representava um número ou uma operação. De acordo com 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UPenn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ele realizou em 10 anos mais contas do que a humanidade havia feito em toda a sua história. Ele fazia cerca de 4,5 mil cálculos por segundo.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1947 - Transistores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1947 foi apresentado ao mundo o transistor, que tinha a capacidade de substituir as enormes válvulas no processador do computador. A partir disto, foi possível diminuir o tamanho dos computadores e aumentar um pouco a velocidade de seus processos. 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diminuição de tamanho, no entanto, não era tão grande e os computadores continuavam ocupando muito espaço. Nesta época, os equipamentos começaram a ganhar uso comercial.</a:t>
            </a:r>
          </a:p>
          <a:p>
            <a:pPr fontAlgn="base"/>
            <a:r>
              <a:rPr lang="pt-BR" b="1" dirty="0">
                <a:cs typeface="+mn-lt"/>
              </a:rPr>
              <a:t/>
            </a:r>
            <a:br>
              <a:rPr lang="pt-BR" b="1" dirty="0">
                <a:cs typeface="+mn-lt"/>
              </a:rPr>
            </a:b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1958 - Circuitos integrados</a:t>
            </a:r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Calibri"/>
              <a:cs typeface="Calibri"/>
            </a:endParaRP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circuito integrado, utilizado a partir de 1958, nada mais é do que um conjunto de transistores unificados em uma peça. Esta união permitiu a diminuição de tamanho das máquinas e aumento da velocidade de processamento. Os circuitos integrados são mais conhecidos como chips.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050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</a:t>
            </a:r>
            <a:r>
              <a:rPr lang="pt-BR" baseline="0" dirty="0"/>
              <a:t> ter acesso a um site, é necessário que ele esteja hospedado em um servidor que está ligado 24h e conectado a rede da internet</a:t>
            </a:r>
          </a:p>
          <a:p>
            <a:endParaRPr lang="pt-BR" baseline="0" dirty="0"/>
          </a:p>
          <a:p>
            <a:r>
              <a:rPr lang="pt-BR" baseline="0" dirty="0"/>
              <a:t>DNS – converte a </a:t>
            </a:r>
            <a:r>
              <a:rPr lang="pt-BR" baseline="0" dirty="0" err="1"/>
              <a:t>url</a:t>
            </a:r>
            <a:r>
              <a:rPr lang="pt-BR" baseline="0" dirty="0"/>
              <a:t> em um endereço de </a:t>
            </a:r>
            <a:r>
              <a:rPr lang="pt-BR" baseline="0" dirty="0" err="1"/>
              <a:t>ip</a:t>
            </a:r>
            <a:r>
              <a:rPr lang="pt-BR" baseline="0" dirty="0"/>
              <a:t> e desta forma é possível identificar onde está armazenado (servidor) está página da internet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650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</a:t>
            </a:r>
            <a:r>
              <a:rPr lang="pt-BR" baseline="0" dirty="0"/>
              <a:t> ter acesso a um site, é necessário que ele esteja hospedado em um servidor que está ligado 24h e conectado a rede da internet</a:t>
            </a:r>
          </a:p>
          <a:p>
            <a:endParaRPr lang="pt-BR" baseline="0" dirty="0"/>
          </a:p>
          <a:p>
            <a:r>
              <a:rPr lang="pt-BR" baseline="0" dirty="0"/>
              <a:t>DNS – converte a </a:t>
            </a:r>
            <a:r>
              <a:rPr lang="pt-BR" baseline="0" dirty="0" err="1"/>
              <a:t>url</a:t>
            </a:r>
            <a:r>
              <a:rPr lang="pt-BR" baseline="0" dirty="0"/>
              <a:t> em um endereço de </a:t>
            </a:r>
            <a:r>
              <a:rPr lang="pt-BR" baseline="0" dirty="0" err="1"/>
              <a:t>ip</a:t>
            </a:r>
            <a:r>
              <a:rPr lang="pt-BR" baseline="0" dirty="0"/>
              <a:t> e desta forma é possível identificar onde está armazenado (servidor) está página da internet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41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Leitor/perfurador</a:t>
            </a:r>
            <a:r>
              <a:rPr lang="pt-BR" baseline="0" dirty="0" smtClean="0"/>
              <a:t> – processador - impressora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83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36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66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Objetivo:</a:t>
            </a:r>
            <a:r>
              <a:rPr lang="pt-BR" baseline="0" dirty="0"/>
              <a:t> facilitar a transmissão de dados entre os computadores de forma precisa e segura.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6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Objetivo:</a:t>
            </a:r>
            <a:r>
              <a:rPr lang="pt-BR" baseline="0" dirty="0"/>
              <a:t> facilitar a transmissão de dados entre os computadores de forma precisa e segura.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87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Objetivo:</a:t>
            </a:r>
            <a:r>
              <a:rPr lang="pt-BR" baseline="0" dirty="0"/>
              <a:t> facilitar a transmissão de dados entre os computadores de forma precisa e segura.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FAFCC-9D5E-4D0F-97E3-E9851924F0E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74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86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2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68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6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10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13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9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58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07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7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47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50C6A-F747-4096-A345-4027D69C5ECB}" type="datetimeFigureOut">
              <a:rPr lang="pt-BR" smtClean="0"/>
              <a:t>06/03/2024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A8FC3-68AF-4C98-B9EE-50D0C8DEA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83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os.org.b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rgbClr val="FFFF00"/>
                </a:solidFill>
                <a:latin typeface="Franklin Gothic Book" panose="020B0503020102020204" pitchFamily="34" charset="0"/>
              </a:rPr>
              <a:t>INTRODUÇÃO </a:t>
            </a:r>
            <a:r>
              <a:rPr lang="pt-BR" dirty="0" smtClean="0">
                <a:solidFill>
                  <a:srgbClr val="FFFF00"/>
                </a:solidFill>
                <a:latin typeface="Franklin Gothic Book" panose="020B0503020102020204" pitchFamily="34" charset="0"/>
              </a:rPr>
              <a:t>À </a:t>
            </a:r>
            <a:r>
              <a:rPr lang="pt-BR" dirty="0" smtClean="0">
                <a:solidFill>
                  <a:srgbClr val="FFFF00"/>
                </a:solidFill>
                <a:latin typeface="Franklin Gothic Book" panose="020B0503020102020204" pitchFamily="34" charset="0"/>
              </a:rPr>
              <a:t>INTERNET</a:t>
            </a:r>
            <a:endParaRPr lang="pt-BR" dirty="0">
              <a:solidFill>
                <a:srgbClr val="FFFF0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39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Interligação entre os continentes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650023" y="3339234"/>
            <a:ext cx="4722760" cy="1815882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Expansão para interconexão entre os continentes 2004;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Globalização da comunicação mundial.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1259" t="34616" r="45765" b="38702"/>
          <a:stretch/>
        </p:blipFill>
        <p:spPr>
          <a:xfrm>
            <a:off x="741805" y="2338753"/>
            <a:ext cx="5399813" cy="3525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15"/>
          <p:cNvCxnSpPr/>
          <p:nvPr/>
        </p:nvCxnSpPr>
        <p:spPr>
          <a:xfrm>
            <a:off x="4062046" y="4075480"/>
            <a:ext cx="1125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2286000" y="2936631"/>
            <a:ext cx="527538" cy="545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178169" y="3915664"/>
            <a:ext cx="1635369" cy="15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1995853" y="4509391"/>
            <a:ext cx="1081455" cy="352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Protocolo de Internet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650023" y="3339234"/>
            <a:ext cx="4722760" cy="1815882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Regras que definem como cliente e servidor se </a:t>
            </a:r>
            <a:r>
              <a:rPr lang="pt-BR" sz="1600" dirty="0" smtClean="0">
                <a:solidFill>
                  <a:srgbClr val="FFFF00"/>
                </a:solidFill>
              </a:rPr>
              <a:t>comunicam em uma rede;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São necessários </a:t>
            </a:r>
            <a:r>
              <a:rPr lang="pt-BR" sz="1600" b="1" dirty="0">
                <a:solidFill>
                  <a:srgbClr val="FFFF00"/>
                </a:solidFill>
              </a:rPr>
              <a:t>vários</a:t>
            </a:r>
            <a:r>
              <a:rPr lang="pt-BR" sz="1600" dirty="0">
                <a:solidFill>
                  <a:srgbClr val="FFFF00"/>
                </a:solidFill>
              </a:rPr>
              <a:t> outros tipos de protocolos para que a internet funcione plenamente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43" b="52474" l="31552" r="56369"/>
                    </a14:imgEffect>
                  </a14:imgLayer>
                </a14:imgProps>
              </a:ext>
            </a:extLst>
          </a:blip>
          <a:srcRect l="31394" t="33173" r="42522" b="46154"/>
          <a:stretch/>
        </p:blipFill>
        <p:spPr>
          <a:xfrm>
            <a:off x="454101" y="2277698"/>
            <a:ext cx="5929114" cy="3595564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73723" y="5574323"/>
            <a:ext cx="151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4115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Tipos de  Protocolos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28823" y="3414712"/>
            <a:ext cx="9649490" cy="1323439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 smtClean="0">
                <a:solidFill>
                  <a:srgbClr val="FFFF00"/>
                </a:solidFill>
              </a:rPr>
              <a:t>HTTP e HTTPS – Protocolo de transferência de hipertexto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 smtClean="0">
                <a:solidFill>
                  <a:srgbClr val="FFFF00"/>
                </a:solidFill>
              </a:rPr>
              <a:t> FTP – Protocolo de transferência de arquivos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 smtClean="0">
                <a:solidFill>
                  <a:srgbClr val="FFFF00"/>
                </a:solidFill>
              </a:rPr>
              <a:t> POP3 e IMAP – Protocolos de E-mail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FFFF00"/>
                </a:solidFill>
              </a:rPr>
              <a:t>Definição: São regras que definem como o cliente e servidor se comunicam entre sim em uma rede.</a:t>
            </a:r>
            <a:endParaRPr lang="pt-BR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5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33293"/>
          <a:stretch/>
        </p:blipFill>
        <p:spPr>
          <a:xfrm>
            <a:off x="1248592" y="2641048"/>
            <a:ext cx="2485852" cy="2481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1441682" y="5288340"/>
            <a:ext cx="3041613" cy="1569660"/>
          </a:xfrm>
          <a:prstGeom prst="rect">
            <a:avLst/>
          </a:prstGeom>
          <a:solidFill>
            <a:srgbClr val="7030A0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FFFF00"/>
                </a:solidFill>
              </a:rPr>
              <a:t>Tim Berners-Lee – 1990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1600" dirty="0" smtClean="0">
                <a:solidFill>
                  <a:srgbClr val="FFFF00"/>
                </a:solidFill>
              </a:rPr>
              <a:t>World </a:t>
            </a:r>
            <a:r>
              <a:rPr lang="pt-BR" sz="1600" dirty="0" err="1" smtClean="0">
                <a:solidFill>
                  <a:srgbClr val="FFFF00"/>
                </a:solidFill>
              </a:rPr>
              <a:t>Wide</a:t>
            </a:r>
            <a:r>
              <a:rPr lang="pt-BR" sz="1600" dirty="0" smtClean="0">
                <a:solidFill>
                  <a:srgbClr val="FFFF00"/>
                </a:solidFill>
              </a:rPr>
              <a:t> We</a:t>
            </a:r>
            <a:r>
              <a:rPr lang="pt-BR" sz="1600" dirty="0" smtClean="0">
                <a:solidFill>
                  <a:srgbClr val="FFFF00"/>
                </a:solidFill>
              </a:rPr>
              <a:t>b (</a:t>
            </a:r>
            <a:r>
              <a:rPr lang="pt-BR" sz="1600" dirty="0" err="1" smtClean="0">
                <a:solidFill>
                  <a:srgbClr val="FFFF00"/>
                </a:solidFill>
              </a:rPr>
              <a:t>www</a:t>
            </a:r>
            <a:r>
              <a:rPr lang="pt-BR" sz="1600" dirty="0" smtClean="0">
                <a:solidFill>
                  <a:srgbClr val="FFFF00"/>
                </a:solidFill>
              </a:rPr>
              <a:t>);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1600" dirty="0" smtClean="0">
                <a:solidFill>
                  <a:srgbClr val="FFFF00"/>
                </a:solidFill>
              </a:rPr>
              <a:t>Troca para </a:t>
            </a:r>
            <a:r>
              <a:rPr lang="pt-BR" sz="1600" dirty="0" err="1" smtClean="0">
                <a:solidFill>
                  <a:srgbClr val="FFFF00"/>
                </a:solidFill>
              </a:rPr>
              <a:t>Nexus</a:t>
            </a:r>
            <a:r>
              <a:rPr lang="pt-BR" sz="1600" dirty="0" smtClean="0">
                <a:solidFill>
                  <a:srgbClr val="FFFF00"/>
                </a:solidFill>
              </a:rPr>
              <a:t>;</a:t>
            </a:r>
          </a:p>
          <a:p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47" y="2641048"/>
            <a:ext cx="4919520" cy="365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7272536" y="6355624"/>
            <a:ext cx="838741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FFFF00"/>
                </a:solidFill>
              </a:rPr>
              <a:t>NEXUS</a:t>
            </a:r>
            <a:endParaRPr lang="pt-BR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773684"/>
            <a:ext cx="4355863" cy="3266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6021152" y="4083966"/>
            <a:ext cx="427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1993 - </a:t>
            </a:r>
            <a:r>
              <a:rPr lang="pt-BR" dirty="0" err="1" smtClean="0">
                <a:solidFill>
                  <a:srgbClr val="FFFF00"/>
                </a:solidFill>
              </a:rPr>
              <a:t>Mosaic</a:t>
            </a:r>
            <a:r>
              <a:rPr lang="pt-BR" dirty="0" smtClean="0">
                <a:solidFill>
                  <a:srgbClr val="FFFF00"/>
                </a:solidFill>
              </a:rPr>
              <a:t> Communications desenvolve o NCSA </a:t>
            </a:r>
            <a:r>
              <a:rPr lang="pt-BR" dirty="0" err="1" smtClean="0">
                <a:solidFill>
                  <a:srgbClr val="FFFF00"/>
                </a:solidFill>
              </a:rPr>
              <a:t>Mosaic</a:t>
            </a:r>
            <a:r>
              <a:rPr lang="pt-BR" dirty="0" smtClean="0">
                <a:solidFill>
                  <a:srgbClr val="FFFF00"/>
                </a:solidFill>
              </a:rPr>
              <a:t> versão 1.0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084784" y="6217904"/>
            <a:ext cx="144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NCSA </a:t>
            </a:r>
            <a:r>
              <a:rPr lang="pt-BR" dirty="0" err="1" smtClean="0">
                <a:solidFill>
                  <a:srgbClr val="FFFF00"/>
                </a:solidFill>
              </a:rPr>
              <a:t>Mosaic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378465" y="3971321"/>
            <a:ext cx="427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rgbClr val="FFFF00"/>
                </a:solidFill>
              </a:rPr>
              <a:t>1994 - </a:t>
            </a:r>
            <a:r>
              <a:rPr lang="pt-BR" dirty="0" err="1" smtClean="0">
                <a:solidFill>
                  <a:srgbClr val="FFFF00"/>
                </a:solidFill>
              </a:rPr>
              <a:t>Mosaic</a:t>
            </a:r>
            <a:r>
              <a:rPr lang="pt-BR" dirty="0" smtClean="0">
                <a:solidFill>
                  <a:srgbClr val="FFFF00"/>
                </a:solidFill>
              </a:rPr>
              <a:t> Communications se torna Netscape Communications Corporation;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rgbClr val="FFFF00"/>
                </a:solidFill>
              </a:rPr>
              <a:t>Popular na década de 90.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41048"/>
            <a:ext cx="6192121" cy="3621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3091713" y="6306942"/>
            <a:ext cx="12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Netscape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436355" y="3794245"/>
            <a:ext cx="4407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 smtClean="0">
                <a:solidFill>
                  <a:srgbClr val="FFFF00"/>
                </a:solidFill>
              </a:rPr>
              <a:t>1995 - Microsoft desenvolve seu primeiro navegador Internet Explorer 1.0 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i="1" dirty="0" smtClean="0">
                <a:solidFill>
                  <a:srgbClr val="FFFF00"/>
                </a:solidFill>
              </a:rPr>
              <a:t>Início da guerra dos navegadores</a:t>
            </a:r>
            <a:endParaRPr lang="pt-BR" sz="2000" i="1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001497" y="6377125"/>
            <a:ext cx="215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Internet Explorer 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41048"/>
            <a:ext cx="4904509" cy="3506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99189" y="6198817"/>
            <a:ext cx="391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Netscape  2.0 – Netscape Mail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41048"/>
            <a:ext cx="4655127" cy="3328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6048862" y="3705091"/>
            <a:ext cx="427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rgbClr val="FFFF00"/>
                </a:solidFill>
              </a:rPr>
              <a:t>1995 - Netscape Communications Corporation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 smtClean="0">
                <a:solidFill>
                  <a:srgbClr val="FFFF00"/>
                </a:solidFill>
              </a:rPr>
              <a:t>Leitor de e-mail no formato HTML.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33481" y="6197837"/>
            <a:ext cx="391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Internet Explorer 3.0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48862" y="3705091"/>
            <a:ext cx="4272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 smtClean="0">
                <a:solidFill>
                  <a:srgbClr val="FFFF00"/>
                </a:solidFill>
              </a:rPr>
              <a:t>1996 – Microsoft;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 smtClean="0">
                <a:solidFill>
                  <a:srgbClr val="FFFF00"/>
                </a:solidFill>
              </a:rPr>
              <a:t>Leitor de e-mail no formato HTML;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000" dirty="0" smtClean="0">
                <a:solidFill>
                  <a:srgbClr val="FFFF00"/>
                </a:solidFill>
              </a:rPr>
              <a:t>CSS.</a:t>
            </a:r>
            <a:endParaRPr lang="pt-BR" sz="2000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41048"/>
            <a:ext cx="4912031" cy="3512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33481" y="6197837"/>
            <a:ext cx="391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Netscape 3.0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795269"/>
            <a:ext cx="5380189" cy="3018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6491774" y="3790816"/>
            <a:ext cx="448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FF00"/>
                </a:solidFill>
              </a:rPr>
              <a:t>1996 - Netscape Communications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7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TELÉGRAFO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6" b="97719" l="0" r="99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800" y="1690688"/>
            <a:ext cx="4849119" cy="364376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336754" y="1338058"/>
            <a:ext cx="521062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FFFF00"/>
                </a:solidFill>
              </a:rPr>
              <a:t>Desenvolvido em 1835;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FFFF00"/>
                </a:solidFill>
              </a:rPr>
              <a:t>Samuel Morse – Pintor;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FFFF00"/>
                </a:solidFill>
              </a:rPr>
              <a:t>Corrente Elétrica;</a:t>
            </a:r>
            <a:endParaRPr lang="pt-BR" sz="2400" dirty="0">
              <a:solidFill>
                <a:srgbClr val="FFFF00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FFFF00"/>
                </a:solidFill>
              </a:rPr>
              <a:t>Mensagem codificada  por pulsos elétricos.</a:t>
            </a:r>
            <a:endParaRPr lang="pt-BR" sz="2400" dirty="0">
              <a:solidFill>
                <a:srgbClr val="FFFF00"/>
              </a:solidFill>
              <a:ea typeface="Calibri"/>
              <a:cs typeface="Calibri"/>
            </a:endParaRPr>
          </a:p>
          <a:p>
            <a:endParaRPr lang="pt-BR" sz="2400" dirty="0">
              <a:solidFill>
                <a:schemeClr val="accent4"/>
              </a:solidFill>
            </a:endParaRPr>
          </a:p>
          <a:p>
            <a:endParaRPr lang="pt-BR" sz="2400" dirty="0">
              <a:solidFill>
                <a:schemeClr val="accent4"/>
              </a:solidFill>
            </a:endParaRPr>
          </a:p>
        </p:txBody>
      </p:sp>
      <p:sp>
        <p:nvSpPr>
          <p:cNvPr id="11" name="Fluxograma: Conector 10"/>
          <p:cNvSpPr/>
          <p:nvPr/>
        </p:nvSpPr>
        <p:spPr>
          <a:xfrm>
            <a:off x="5864343" y="4879468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Fluxograma: Conector 11"/>
          <p:cNvSpPr/>
          <p:nvPr/>
        </p:nvSpPr>
        <p:spPr>
          <a:xfrm>
            <a:off x="6397949" y="4886282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3" name="Fluxograma: Conector 12"/>
          <p:cNvSpPr/>
          <p:nvPr/>
        </p:nvSpPr>
        <p:spPr>
          <a:xfrm>
            <a:off x="6922745" y="4893094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" name="Fluxograma: Conector 13"/>
          <p:cNvSpPr/>
          <p:nvPr/>
        </p:nvSpPr>
        <p:spPr>
          <a:xfrm>
            <a:off x="10202867" y="4879466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Fluxograma: Conector 14"/>
          <p:cNvSpPr/>
          <p:nvPr/>
        </p:nvSpPr>
        <p:spPr>
          <a:xfrm>
            <a:off x="10720353" y="4886280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Fluxograma: Conector 15"/>
          <p:cNvSpPr/>
          <p:nvPr/>
        </p:nvSpPr>
        <p:spPr>
          <a:xfrm>
            <a:off x="11176000" y="4879465"/>
            <a:ext cx="319314" cy="33204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544109" y="4982404"/>
            <a:ext cx="696686" cy="172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8426059" y="4976996"/>
            <a:ext cx="696686" cy="172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9308009" y="4959296"/>
            <a:ext cx="696686" cy="172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051435" y="5334455"/>
            <a:ext cx="133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4"/>
                </a:solidFill>
                <a:latin typeface="Arial Black" panose="020B0A04020102020204" pitchFamily="34" charset="0"/>
              </a:rPr>
              <a:t>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90233" y="5338466"/>
            <a:ext cx="133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4"/>
                </a:solidFill>
                <a:latin typeface="Arial Black" panose="020B0A04020102020204" pitchFamily="34" charset="0"/>
              </a:rPr>
              <a:t>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0212637" y="5334455"/>
            <a:ext cx="133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4"/>
                </a:solidFill>
                <a:latin typeface="Arial Black" panose="020B0A040201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639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91503" y="6354295"/>
            <a:ext cx="10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Opera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48862" y="3705091"/>
            <a:ext cx="427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FF00"/>
                </a:solidFill>
              </a:rPr>
              <a:t>1996 – Empresa norueguesa Opera Software</a:t>
            </a:r>
            <a:endParaRPr lang="pt-BR" sz="24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Opera 2.0 in 1996 - Web Design Muse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3" y="2752819"/>
            <a:ext cx="4818207" cy="344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0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28432" y="6354294"/>
            <a:ext cx="220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Internet Explorer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48862" y="3705091"/>
            <a:ext cx="4272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1997 – Microsoft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Navegador integrado ao sistema operacional</a:t>
            </a:r>
            <a:endParaRPr lang="pt-BR" sz="2400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731342"/>
            <a:ext cx="4404407" cy="330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94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85644" y="6345042"/>
            <a:ext cx="220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Netscape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106011" y="3870536"/>
            <a:ext cx="427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FF00"/>
                </a:solidFill>
              </a:rPr>
              <a:t>Netscape decide deixar o código aberto (open-</a:t>
            </a:r>
            <a:r>
              <a:rPr lang="pt-BR" sz="2400" dirty="0" err="1" smtClean="0">
                <a:solidFill>
                  <a:srgbClr val="FFFF00"/>
                </a:solidFill>
              </a:rPr>
              <a:t>source</a:t>
            </a:r>
            <a:r>
              <a:rPr lang="pt-BR" sz="2400" dirty="0">
                <a:solidFill>
                  <a:srgbClr val="FFFF00"/>
                </a:solidFill>
              </a:rPr>
              <a:t>)</a:t>
            </a:r>
            <a:r>
              <a:rPr lang="pt-BR" sz="2400" dirty="0" smtClean="0">
                <a:solidFill>
                  <a:srgbClr val="FFFF00"/>
                </a:solidFill>
              </a:rPr>
              <a:t> do seu navegador.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771775"/>
            <a:ext cx="4530471" cy="339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79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491503" y="6354295"/>
            <a:ext cx="10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Opera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48862" y="3705091"/>
            <a:ext cx="463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FF00"/>
                </a:solidFill>
              </a:rPr>
              <a:t>2000 – Empresa norueguesa Opera Software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41048"/>
            <a:ext cx="4628977" cy="3664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39900" y="6291149"/>
            <a:ext cx="10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Safari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263299" y="3705091"/>
            <a:ext cx="427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2003 – Apple;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Sistema Operacional </a:t>
            </a:r>
            <a:r>
              <a:rPr lang="pt-BR" sz="2400" dirty="0" err="1" smtClean="0">
                <a:solidFill>
                  <a:srgbClr val="FFFF00"/>
                </a:solidFill>
              </a:rPr>
              <a:t>MacOS</a:t>
            </a:r>
            <a:r>
              <a:rPr lang="pt-BR" sz="2400" dirty="0" smtClean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579772"/>
            <a:ext cx="5715000" cy="354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3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39900" y="6291149"/>
            <a:ext cx="10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Firefox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10292" y="3677519"/>
            <a:ext cx="4272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2004 – Comunidade Mozilla;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rgbClr val="FFFF00"/>
                </a:solidFill>
              </a:rPr>
              <a:t>Código aberto.</a:t>
            </a:r>
          </a:p>
          <a:p>
            <a:endParaRPr lang="pt-BR" sz="2400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633549"/>
            <a:ext cx="4876800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765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Navegadores de internet, Web </a:t>
            </a:r>
            <a:r>
              <a:rPr lang="pt-BR" sz="3600" dirty="0" smtClean="0">
                <a:solidFill>
                  <a:srgbClr val="FFFF00"/>
                </a:solidFill>
              </a:rPr>
              <a:t>browser </a:t>
            </a:r>
            <a:r>
              <a:rPr lang="pt-BR" sz="3600" dirty="0">
                <a:solidFill>
                  <a:srgbClr val="FFFF00"/>
                </a:solidFill>
              </a:rPr>
              <a:t>ou </a:t>
            </a:r>
            <a:r>
              <a:rPr lang="pt-BR" sz="3600" dirty="0" smtClean="0">
                <a:solidFill>
                  <a:srgbClr val="FFFF00"/>
                </a:solidFill>
              </a:rPr>
              <a:t>browser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3" y="2073141"/>
            <a:ext cx="11162939" cy="338554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Definição: é um programa que possibilita os usuários interagirem com documentos em HTML hospedados em um servidor de rede.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570810" y="6228336"/>
            <a:ext cx="10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Chrome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491774" y="3676516"/>
            <a:ext cx="427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FF00"/>
                </a:solidFill>
              </a:rPr>
              <a:t> </a:t>
            </a:r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 smtClean="0">
                <a:solidFill>
                  <a:srgbClr val="FFFF00"/>
                </a:solidFill>
              </a:rPr>
              <a:t>2008 – Google</a:t>
            </a:r>
            <a:endParaRPr lang="pt-BR" sz="2400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" y="2731580"/>
            <a:ext cx="4976821" cy="3176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8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 err="1" smtClean="0">
                <a:solidFill>
                  <a:srgbClr val="FFFF00"/>
                </a:solidFill>
              </a:rPr>
              <a:t>Statcounter</a:t>
            </a:r>
            <a:r>
              <a:rPr lang="pt-BR" sz="3600" dirty="0">
                <a:solidFill>
                  <a:srgbClr val="FFFF00"/>
                </a:solidFill>
              </a:rPr>
              <a:t> </a:t>
            </a:r>
            <a:r>
              <a:rPr lang="pt-BR" sz="3600" dirty="0" smtClean="0">
                <a:solidFill>
                  <a:srgbClr val="FFFF00"/>
                </a:solidFill>
              </a:rPr>
              <a:t>até 2020 </a:t>
            </a:r>
            <a:endParaRPr lang="pt-BR" sz="3600" dirty="0">
              <a:solidFill>
                <a:srgbClr val="FFFF00"/>
              </a:solidFill>
            </a:endParaRP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89201505"/>
              </p:ext>
            </p:extLst>
          </p:nvPr>
        </p:nvGraphicFramePr>
        <p:xfrm>
          <a:off x="2171700" y="2214562"/>
          <a:ext cx="6600825" cy="435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6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 err="1">
                <a:solidFill>
                  <a:srgbClr val="FFFF00"/>
                </a:solidFill>
              </a:rPr>
              <a:t>Statcounter</a:t>
            </a:r>
            <a:r>
              <a:rPr lang="pt-BR" sz="3600" dirty="0">
                <a:solidFill>
                  <a:srgbClr val="FFFF00"/>
                </a:solidFill>
              </a:rPr>
              <a:t> até 2020 </a:t>
            </a:r>
            <a:endParaRPr lang="pt-BR" sz="3600" dirty="0">
              <a:solidFill>
                <a:srgbClr val="FFFF00"/>
              </a:solidFill>
            </a:endParaRP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253575404"/>
              </p:ext>
            </p:extLst>
          </p:nvPr>
        </p:nvGraphicFramePr>
        <p:xfrm>
          <a:off x="1828801" y="2071688"/>
          <a:ext cx="6843712" cy="4171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35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/>
            </a:r>
            <a:br>
              <a:rPr lang="pt-BR" sz="3600" dirty="0">
                <a:solidFill>
                  <a:srgbClr val="FFFF00"/>
                </a:solidFill>
              </a:rPr>
            </a:br>
            <a:r>
              <a:rPr lang="pt-BR" sz="3600" dirty="0" smtClean="0">
                <a:solidFill>
                  <a:srgbClr val="FFFF00"/>
                </a:solidFill>
              </a:rPr>
              <a:t>URL – </a:t>
            </a:r>
            <a:r>
              <a:rPr lang="pt-BR" sz="3600" dirty="0" err="1" smtClean="0">
                <a:solidFill>
                  <a:srgbClr val="FFFF00"/>
                </a:solidFill>
              </a:rPr>
              <a:t>Uniform</a:t>
            </a:r>
            <a:r>
              <a:rPr lang="pt-BR" sz="3600" dirty="0" smtClean="0">
                <a:solidFill>
                  <a:srgbClr val="FFFF00"/>
                </a:solidFill>
              </a:rPr>
              <a:t> </a:t>
            </a:r>
            <a:r>
              <a:rPr lang="pt-BR" sz="3600" dirty="0" err="1" smtClean="0">
                <a:solidFill>
                  <a:srgbClr val="FFFF00"/>
                </a:solidFill>
              </a:rPr>
              <a:t>Resource</a:t>
            </a:r>
            <a:r>
              <a:rPr lang="pt-BR" sz="3600" dirty="0" smtClean="0">
                <a:solidFill>
                  <a:srgbClr val="FFFF00"/>
                </a:solidFill>
              </a:rPr>
              <a:t> </a:t>
            </a:r>
            <a:r>
              <a:rPr lang="pt-BR" sz="3600" dirty="0" err="1" smtClean="0">
                <a:solidFill>
                  <a:srgbClr val="FFFF00"/>
                </a:solidFill>
              </a:rPr>
              <a:t>Locator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4" y="2034441"/>
            <a:ext cx="11162939" cy="3724096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FF00"/>
                </a:solidFill>
              </a:rPr>
              <a:t>É </a:t>
            </a:r>
            <a:r>
              <a:rPr lang="pt-BR" sz="2000" dirty="0">
                <a:solidFill>
                  <a:srgbClr val="FFFF00"/>
                </a:solidFill>
              </a:rPr>
              <a:t>o  endereço virtual completo de um </a:t>
            </a:r>
            <a:r>
              <a:rPr lang="pt-BR" sz="2000" dirty="0" smtClean="0">
                <a:solidFill>
                  <a:srgbClr val="FFFF00"/>
                </a:solidFill>
              </a:rPr>
              <a:t>site.</a:t>
            </a:r>
            <a:endParaRPr lang="pt-BR" sz="2000" dirty="0">
              <a:solidFill>
                <a:srgbClr val="FFFF00"/>
              </a:solidFill>
            </a:endParaRPr>
          </a:p>
          <a:p>
            <a:endParaRPr lang="pt-BR" sz="2000" dirty="0">
              <a:solidFill>
                <a:srgbClr val="FFFF00"/>
              </a:solidFill>
            </a:endParaRP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1600" dirty="0">
                <a:solidFill>
                  <a:srgbClr val="FFFF00"/>
                </a:solidFill>
              </a:rPr>
              <a:t>Exemplo de URL: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3200" dirty="0">
                <a:solidFill>
                  <a:srgbClr val="FFFF00"/>
                </a:solidFill>
              </a:rPr>
              <a:t>Protocolo://</a:t>
            </a:r>
            <a:r>
              <a:rPr lang="pt-BR" sz="3200" dirty="0" smtClean="0">
                <a:solidFill>
                  <a:srgbClr val="FFFF00"/>
                </a:solidFill>
              </a:rPr>
              <a:t>domínio/hierarquia de localização no servidor</a:t>
            </a:r>
          </a:p>
          <a:p>
            <a:endParaRPr lang="pt-BR" sz="3200" dirty="0" smtClean="0">
              <a:solidFill>
                <a:srgbClr val="FFFF00"/>
              </a:solidFill>
            </a:endParaRPr>
          </a:p>
          <a:p>
            <a:r>
              <a:rPr lang="pt-BR" sz="3200" dirty="0">
                <a:solidFill>
                  <a:srgbClr val="FFFF00"/>
                </a:solidFill>
              </a:rPr>
              <a:t/>
            </a:r>
            <a:br>
              <a:rPr lang="pt-BR" sz="3200" dirty="0">
                <a:solidFill>
                  <a:srgbClr val="FFFF00"/>
                </a:solidFill>
              </a:rPr>
            </a:br>
            <a:r>
              <a:rPr lang="pt-BR" sz="3200" dirty="0">
                <a:solidFill>
                  <a:srgbClr val="FFFF00"/>
                </a:solidFill>
              </a:rPr>
              <a:t>https://ead.ios.org.br/login/index.php</a:t>
            </a:r>
          </a:p>
          <a:p>
            <a:endParaRPr lang="pt-BR" sz="1600" dirty="0">
              <a:solidFill>
                <a:srgbClr val="FFFF00"/>
              </a:solidFill>
            </a:endParaRPr>
          </a:p>
        </p:txBody>
      </p:sp>
      <p:sp>
        <p:nvSpPr>
          <p:cNvPr id="3" name="Seta para Baixo 2"/>
          <p:cNvSpPr/>
          <p:nvPr/>
        </p:nvSpPr>
        <p:spPr>
          <a:xfrm>
            <a:off x="1214437" y="4200525"/>
            <a:ext cx="228600" cy="61436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Baixo 5"/>
          <p:cNvSpPr/>
          <p:nvPr/>
        </p:nvSpPr>
        <p:spPr>
          <a:xfrm>
            <a:off x="3238500" y="4200524"/>
            <a:ext cx="228600" cy="61436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/>
          <p:cNvSpPr/>
          <p:nvPr/>
        </p:nvSpPr>
        <p:spPr>
          <a:xfrm rot="5400000">
            <a:off x="4968284" y="3363497"/>
            <a:ext cx="504615" cy="1712368"/>
          </a:xfrm>
          <a:prstGeom prst="rightBrace">
            <a:avLst>
              <a:gd name="adj1" fmla="val 8333"/>
              <a:gd name="adj2" fmla="val 4658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9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909" y="34754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8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Primeiro cabo transatlântico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47748" t="30705" r="33602" b="50481"/>
          <a:stretch/>
        </p:blipFill>
        <p:spPr>
          <a:xfrm>
            <a:off x="732695" y="1673104"/>
            <a:ext cx="6447691" cy="442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7508912" y="3287058"/>
            <a:ext cx="52106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Ano de </a:t>
            </a:r>
            <a:r>
              <a:rPr lang="pt-BR" sz="2400" dirty="0" smtClean="0">
                <a:solidFill>
                  <a:srgbClr val="FFFF00"/>
                </a:solidFill>
              </a:rPr>
              <a:t>1958</a:t>
            </a:r>
            <a:endParaRPr lang="pt-BR" sz="2400" dirty="0">
              <a:solidFill>
                <a:srgbClr val="FFFF00"/>
              </a:solidFill>
            </a:endParaRPr>
          </a:p>
          <a:p>
            <a:endParaRPr lang="pt-BR" sz="2400" dirty="0">
              <a:solidFill>
                <a:schemeClr val="accent4"/>
              </a:solidFill>
            </a:endParaRPr>
          </a:p>
          <a:p>
            <a:endParaRPr lang="pt-BR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/>
            </a:r>
            <a:br>
              <a:rPr lang="pt-BR" sz="3600" dirty="0">
                <a:solidFill>
                  <a:srgbClr val="FFFF00"/>
                </a:solidFill>
              </a:rPr>
            </a:br>
            <a:r>
              <a:rPr lang="pt-BR" sz="3600" dirty="0" smtClean="0">
                <a:solidFill>
                  <a:srgbClr val="FFFF00"/>
                </a:solidFill>
              </a:rPr>
              <a:t>Servidor de Nome de Domínios - DNS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824" y="2034441"/>
            <a:ext cx="11162939" cy="3170099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FF00"/>
                </a:solidFill>
              </a:rPr>
              <a:t>Função: Associar o nome (texto) do site a um endereço de IP numérico e exclusivo atribuído a um dispositivo.</a:t>
            </a:r>
            <a:endParaRPr lang="pt-BR" sz="2000" dirty="0">
              <a:solidFill>
                <a:srgbClr val="FFFF00"/>
              </a:solidFill>
            </a:endParaRPr>
          </a:p>
          <a:p>
            <a:endParaRPr lang="pt-BR" sz="1600" dirty="0">
              <a:solidFill>
                <a:srgbClr val="FFFF00"/>
              </a:solidFill>
            </a:endParaRP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3200" dirty="0" smtClean="0">
                <a:solidFill>
                  <a:srgbClr val="FFFF00"/>
                </a:solidFill>
                <a:hlinkClick r:id="rId3"/>
              </a:rPr>
              <a:t>www.ios.org.br</a:t>
            </a:r>
            <a:endParaRPr lang="pt-BR" sz="3200" dirty="0" smtClean="0">
              <a:solidFill>
                <a:srgbClr val="FFFF00"/>
              </a:solidFill>
            </a:endParaRPr>
          </a:p>
          <a:p>
            <a:endParaRPr lang="pt-BR" sz="1600" dirty="0" smtClean="0">
              <a:solidFill>
                <a:srgbClr val="FFFF00"/>
              </a:solidFill>
            </a:endParaRP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1600" dirty="0" smtClean="0">
                <a:solidFill>
                  <a:srgbClr val="FFFF00"/>
                </a:solidFill>
              </a:rPr>
              <a:t>1º - Registrar domínio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r>
              <a:rPr lang="pt-BR" sz="1600" dirty="0" smtClean="0">
                <a:solidFill>
                  <a:srgbClr val="FFFF00"/>
                </a:solidFill>
              </a:rPr>
              <a:t>2º - Hospedar site</a:t>
            </a:r>
            <a:endParaRPr lang="pt-BR" sz="1600" dirty="0">
              <a:solidFill>
                <a:srgbClr val="FFFF00"/>
              </a:solidFill>
            </a:endParaRPr>
          </a:p>
          <a:p>
            <a:endParaRPr lang="pt-BR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7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489650"/>
            <a:ext cx="11311130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Relacione: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28824" y="2145277"/>
            <a:ext cx="4557539" cy="3108543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Arial Black" panose="020B0A04020102020204" pitchFamily="34" charset="0"/>
              </a:rPr>
              <a:t>Coluna 1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1 – URL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2 – Domínio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3 – Endereço de e-mail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810424" y="2145277"/>
            <a:ext cx="6381576" cy="3108543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Arial Black" panose="020B0A04020102020204" pitchFamily="34" charset="0"/>
              </a:rPr>
              <a:t>Coluna 2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(  ) ios.org.br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(  ) camila.silva@ios.org.br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>
                <a:solidFill>
                  <a:srgbClr val="FFFF00"/>
                </a:solidFill>
              </a:rPr>
              <a:t>(  ) https://ead.ios.org.br/login/index.php</a:t>
            </a:r>
          </a:p>
        </p:txBody>
      </p:sp>
    </p:spTree>
    <p:extLst>
      <p:ext uri="{BB962C8B-B14F-4D97-AF65-F5344CB8AC3E}">
        <p14:creationId xmlns:p14="http://schemas.microsoft.com/office/powerpoint/2010/main" val="36650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2055" y="743650"/>
            <a:ext cx="11369745" cy="1370900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 smtClean="0">
                <a:solidFill>
                  <a:srgbClr val="FFFF00"/>
                </a:solidFill>
              </a:rPr>
              <a:t>Atividade!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92055" y="2948353"/>
            <a:ext cx="1131113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Vamos nos conhecer melhor?</a:t>
            </a:r>
            <a:endParaRPr lang="pt-BR" dirty="0">
              <a:solidFill>
                <a:srgbClr val="000000"/>
              </a:solidFill>
            </a:endParaRPr>
          </a:p>
          <a:p>
            <a:endParaRPr lang="pt-BR" b="1" dirty="0">
              <a:highlight>
                <a:srgbClr val="FFFF00"/>
              </a:highlight>
              <a:ea typeface="Calibri"/>
              <a:cs typeface="Calibri"/>
            </a:endParaRPr>
          </a:p>
          <a:p>
            <a:r>
              <a:rPr lang="pt-BR" b="1" dirty="0">
                <a:highlight>
                  <a:srgbClr val="FFFF00"/>
                </a:highlight>
                <a:ea typeface="Calibri"/>
                <a:cs typeface="Calibri"/>
              </a:rPr>
              <a:t>Atividade em dupla!!!</a:t>
            </a:r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/>
            </a:r>
            <a:b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</a:br>
            <a:r>
              <a:rPr lang="pt-BR" b="1" dirty="0">
                <a:ea typeface="Calibri"/>
                <a:cs typeface="Calibri"/>
              </a:rPr>
              <a:t/>
            </a:r>
            <a:br>
              <a:rPr lang="pt-BR" b="1" dirty="0">
                <a:ea typeface="Calibri"/>
                <a:cs typeface="Calibri"/>
              </a:rPr>
            </a:br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Nome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Idade</a:t>
            </a:r>
          </a:p>
          <a:p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Formação escolar</a:t>
            </a:r>
          </a:p>
          <a:p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Signo</a:t>
            </a:r>
            <a:b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</a:br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Nacionalidade e naturalidade</a:t>
            </a:r>
          </a:p>
          <a:p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Conhecimento em HTML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r>
              <a:rPr lang="pt-BR" b="1" dirty="0">
                <a:solidFill>
                  <a:srgbClr val="FFFF00"/>
                </a:solidFill>
                <a:ea typeface="Calibri"/>
                <a:cs typeface="Calibri"/>
              </a:rPr>
              <a:t>O que te levou a escolher o IOS para fazer este curso?</a:t>
            </a:r>
          </a:p>
          <a:p>
            <a:endParaRPr lang="pt-BR" b="1" dirty="0">
              <a:solidFill>
                <a:srgbClr val="FFFF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2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988" y="289624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ENIAC - Computador e Integrador Numérico Eletrônico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069" t="26486" r="27624" b="14327"/>
          <a:stretch/>
        </p:blipFill>
        <p:spPr>
          <a:xfrm>
            <a:off x="471987" y="1887523"/>
            <a:ext cx="5689115" cy="4043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6840523" y="1887523"/>
            <a:ext cx="4513277" cy="4001095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 smtClean="0">
                <a:solidFill>
                  <a:srgbClr val="FFFF00"/>
                </a:solidFill>
              </a:rPr>
              <a:t>Desenvolvido em 1945;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Ocupava aproximadamente 150m²  área construída;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Peso: 30 t;</a:t>
            </a:r>
          </a:p>
          <a:p>
            <a:endParaRPr lang="pt-BR" sz="14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Hardware e 70 mil resistores e 18 mil válvulas de vácuo;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Consumo de 200.000 watts de energia;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Cartões </a:t>
            </a:r>
            <a:r>
              <a:rPr lang="pt-BR" sz="1600" dirty="0" smtClean="0">
                <a:solidFill>
                  <a:srgbClr val="FFFF00"/>
                </a:solidFill>
              </a:rPr>
              <a:t>perfurados SO;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Custo de U$$6.000.000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Programado por mulheres.</a:t>
            </a:r>
          </a:p>
        </p:txBody>
      </p:sp>
    </p:spTree>
    <p:extLst>
      <p:ext uri="{BB962C8B-B14F-4D97-AF65-F5344CB8AC3E}">
        <p14:creationId xmlns:p14="http://schemas.microsoft.com/office/powerpoint/2010/main" val="26493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1471" y="342378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IBM - 1401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524000" y="2568836"/>
            <a:ext cx="4722760" cy="2554545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Desenvolvido em 1959;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Realização de cálculos decimais e lógicos;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Perfuração e leitura de cartões;</a:t>
            </a:r>
          </a:p>
          <a:p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Alta velocidade no processamento;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Retirado do mercado em 1971.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471" y="2233307"/>
            <a:ext cx="5231423" cy="3718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2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 err="1">
                <a:solidFill>
                  <a:srgbClr val="FFFF00"/>
                </a:solidFill>
              </a:rPr>
              <a:t>Darpa</a:t>
            </a:r>
            <a:r>
              <a:rPr lang="pt-BR" sz="3600" dirty="0">
                <a:solidFill>
                  <a:srgbClr val="FFFF00"/>
                </a:solidFill>
              </a:rPr>
              <a:t> - </a:t>
            </a:r>
            <a:r>
              <a:rPr lang="pt-BR" sz="3600" dirty="0" err="1">
                <a:solidFill>
                  <a:srgbClr val="FFFF00"/>
                </a:solidFill>
              </a:rPr>
              <a:t>Arpanet</a:t>
            </a:r>
            <a:endParaRPr lang="pt-BR" sz="3600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29337" y="3015906"/>
            <a:ext cx="4722760" cy="2308324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Desenvolvido em 1969;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Departamento de defesa dos EUA;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Comunicação através de uma rede de computadores;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Os nós eram universidades.</a:t>
            </a:r>
            <a:endParaRPr lang="pt-BR" sz="1600" dirty="0">
              <a:solidFill>
                <a:srgbClr val="FFFF00"/>
              </a:solidFill>
              <a:ea typeface="Calibri"/>
              <a:cs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2205" t="35097" r="31845" b="40174"/>
          <a:stretch/>
        </p:blipFill>
        <p:spPr>
          <a:xfrm>
            <a:off x="347470" y="2601849"/>
            <a:ext cx="6422714" cy="3214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3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Correio eletrônico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69730" y="3265997"/>
            <a:ext cx="4722760" cy="1815882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Desenvolvido em 1972;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Tom </a:t>
            </a:r>
            <a:r>
              <a:rPr lang="pt-BR" sz="1600" dirty="0" err="1">
                <a:solidFill>
                  <a:srgbClr val="FFFF00"/>
                </a:solidFill>
              </a:rPr>
              <a:t>Romilson</a:t>
            </a:r>
            <a:r>
              <a:rPr lang="pt-BR" sz="1600" dirty="0">
                <a:solidFill>
                  <a:srgbClr val="FFFF00"/>
                </a:solidFill>
              </a:rPr>
              <a:t> - Programador;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Separação dos nomes pelo @.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32746" t="18269" r="54009" b="63702"/>
          <a:stretch/>
        </p:blipFill>
        <p:spPr>
          <a:xfrm>
            <a:off x="628824" y="2602949"/>
            <a:ext cx="4519246" cy="3458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3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Protocolo de Comunicação e Transmissão/ Protocolo de Internet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69730" y="3265997"/>
            <a:ext cx="4722760" cy="1815882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Desenvolvido em 1973;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Padronização para comunicação entre os computadores via rede;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Transmitir os dados de forma segura e precisa;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2070" t="51923" r="50225" b="31250"/>
          <a:stretch/>
        </p:blipFill>
        <p:spPr>
          <a:xfrm>
            <a:off x="628824" y="2816162"/>
            <a:ext cx="5081954" cy="2715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5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824" y="518225"/>
            <a:ext cx="10881812" cy="1325563"/>
          </a:xfr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Expansão da Internet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315915" y="2354330"/>
            <a:ext cx="4722760" cy="4031873"/>
          </a:xfrm>
          <a:prstGeom prst="rect">
            <a:avLst/>
          </a:prstGeom>
          <a:solidFill>
            <a:srgbClr val="7030A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Expansão para interconexão em 1997;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Rede de computadores </a:t>
            </a:r>
            <a:r>
              <a:rPr lang="pt-BR" sz="1600" dirty="0" smtClean="0">
                <a:solidFill>
                  <a:srgbClr val="FFFF00"/>
                </a:solidFill>
              </a:rPr>
              <a:t>interligados;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Utilização dos protocolos </a:t>
            </a:r>
            <a:r>
              <a:rPr lang="pt-BR" sz="1600" dirty="0" smtClean="0">
                <a:solidFill>
                  <a:srgbClr val="FFFF00"/>
                </a:solidFill>
              </a:rPr>
              <a:t>TCP/IP;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Acesso a informação e  </a:t>
            </a:r>
            <a:r>
              <a:rPr lang="pt-BR" sz="1600" dirty="0" smtClean="0">
                <a:solidFill>
                  <a:srgbClr val="FFFF00"/>
                </a:solidFill>
              </a:rPr>
              <a:t>serviços;</a:t>
            </a: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Documentos de hipertexto da Word </a:t>
            </a:r>
            <a:r>
              <a:rPr lang="pt-BR" sz="1600" dirty="0" err="1">
                <a:solidFill>
                  <a:srgbClr val="FFFF00"/>
                </a:solidFill>
              </a:rPr>
              <a:t>Wide</a:t>
            </a:r>
            <a:r>
              <a:rPr lang="pt-BR" sz="1600" dirty="0">
                <a:solidFill>
                  <a:srgbClr val="FFFF00"/>
                </a:solidFill>
              </a:rPr>
              <a:t> Web -</a:t>
            </a:r>
            <a:r>
              <a:rPr lang="pt-BR" sz="1600" dirty="0" err="1">
                <a:solidFill>
                  <a:srgbClr val="FFFF00"/>
                </a:solidFill>
              </a:rPr>
              <a:t>www</a:t>
            </a:r>
            <a:r>
              <a:rPr lang="pt-BR" sz="1600" dirty="0">
                <a:solidFill>
                  <a:srgbClr val="FFFF0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Rede de ponto a ponto;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rgbClr val="FFFF00"/>
                </a:solidFill>
              </a:rPr>
              <a:t>Infraestrutura de apoio ao correio eletrônico.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4" y="2627801"/>
            <a:ext cx="5236919" cy="3484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3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D92C8847C016442B6B2FCBB244BFE1B" ma:contentTypeVersion="11" ma:contentTypeDescription="Crie um novo documento." ma:contentTypeScope="" ma:versionID="b9dc2f0423883647835584ffa82fd0a9">
  <xsd:schema xmlns:xsd="http://www.w3.org/2001/XMLSchema" xmlns:xs="http://www.w3.org/2001/XMLSchema" xmlns:p="http://schemas.microsoft.com/office/2006/metadata/properties" xmlns:ns2="d594eb50-3db9-40f8-b797-706e4a5c3347" xmlns:ns3="8d55533a-b699-46c7-bc49-e3db65ffe96c" targetNamespace="http://schemas.microsoft.com/office/2006/metadata/properties" ma:root="true" ma:fieldsID="e39906bbc812a435779bb9c6de6337c6" ns2:_="" ns3:_="">
    <xsd:import namespace="d594eb50-3db9-40f8-b797-706e4a5c3347"/>
    <xsd:import namespace="8d55533a-b699-46c7-bc49-e3db65ffe9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4eb50-3db9-40f8-b797-706e4a5c3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f6feb83-d4ae-439c-a7fc-4010712e82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5533a-b699-46c7-bc49-e3db65ffe96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c1371ef-be51-49f1-9c0b-306b286b5dbf}" ma:internalName="TaxCatchAll" ma:showField="CatchAllData" ma:web="8d55533a-b699-46c7-bc49-e3db65ffe9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d55533a-b699-46c7-bc49-e3db65ffe96c" xsi:nil="true"/>
    <lcf76f155ced4ddcb4097134ff3c332f xmlns="d594eb50-3db9-40f8-b797-706e4a5c3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5C87AF-CD20-4E17-8A64-66BB3368EC2B}"/>
</file>

<file path=customXml/itemProps2.xml><?xml version="1.0" encoding="utf-8"?>
<ds:datastoreItem xmlns:ds="http://schemas.openxmlformats.org/officeDocument/2006/customXml" ds:itemID="{99792401-E0BA-4854-9A6B-EE2252A0F1E2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d594eb50-3db9-40f8-b797-706e4a5c3347"/>
  </ds:schemaRefs>
</ds:datastoreItem>
</file>

<file path=customXml/itemProps3.xml><?xml version="1.0" encoding="utf-8"?>
<ds:datastoreItem xmlns:ds="http://schemas.openxmlformats.org/officeDocument/2006/customXml" ds:itemID="{54D1ADD9-2FC7-4113-B94B-9B8688B67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1587</Words>
  <Application>Microsoft Office PowerPoint</Application>
  <PresentationFormat>Widescreen</PresentationFormat>
  <Paragraphs>292</Paragraphs>
  <Slides>32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Franklin Gothic Book</vt:lpstr>
      <vt:lpstr>Wingdings</vt:lpstr>
      <vt:lpstr>Tema do Office</vt:lpstr>
      <vt:lpstr>INTRODUÇÃO À INTERNET</vt:lpstr>
      <vt:lpstr>TELÉGRAFO</vt:lpstr>
      <vt:lpstr>Primeiro cabo transatlântico</vt:lpstr>
      <vt:lpstr>ENIAC - Computador e Integrador Numérico Eletrônico</vt:lpstr>
      <vt:lpstr>IBM - 1401</vt:lpstr>
      <vt:lpstr>Darpa - Arpanet</vt:lpstr>
      <vt:lpstr>Correio eletrônico </vt:lpstr>
      <vt:lpstr>Protocolo de Comunicação e Transmissão/ Protocolo de Internet</vt:lpstr>
      <vt:lpstr>Expansão da Internet</vt:lpstr>
      <vt:lpstr>Interligação entre os continentes</vt:lpstr>
      <vt:lpstr>Protocolo de Internet</vt:lpstr>
      <vt:lpstr>Tipos de  Protocolos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Navegadores de internet, Web browser ou browser</vt:lpstr>
      <vt:lpstr>Statcounter até 2020 </vt:lpstr>
      <vt:lpstr>Statcounter até 2020 </vt:lpstr>
      <vt:lpstr> URL – Uniform Resource Locator</vt:lpstr>
      <vt:lpstr> Servidor de Nome de Domínios - DNS</vt:lpstr>
      <vt:lpstr>Relacione:</vt:lpstr>
      <vt:lpstr>Atividade!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INTERNET</dc:title>
  <dc:creator>Turma Manha</dc:creator>
  <cp:lastModifiedBy>Professores</cp:lastModifiedBy>
  <cp:revision>123</cp:revision>
  <dcterms:created xsi:type="dcterms:W3CDTF">2024-02-29T14:16:40Z</dcterms:created>
  <dcterms:modified xsi:type="dcterms:W3CDTF">2024-03-06T19:37:29Z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0x010100FD92C8847C016442B6B2FCBB244BFE1B</vt:lpwstr>
  </property>
</Properties>
</file>